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74"/>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507C56-BC14-F54C-B03A-F02D373605F7}" type="datetimeFigureOut">
              <a:rPr lang="en-US" smtClean="0"/>
              <a:t>12/12/16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E0E1A7-B6ED-9E43-A100-AEE40E723244}" type="slidenum">
              <a:rPr lang="en-US" smtClean="0"/>
              <a:t>‹#›</a:t>
            </a:fld>
            <a:endParaRPr lang="en-US"/>
          </a:p>
        </p:txBody>
      </p:sp>
    </p:spTree>
    <p:extLst>
      <p:ext uri="{BB962C8B-B14F-4D97-AF65-F5344CB8AC3E}">
        <p14:creationId xmlns:p14="http://schemas.microsoft.com/office/powerpoint/2010/main" val="1549942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late 2005, Sony BMG Music Entertainment shocked the computer world by secretly installing hidden software on any computer that played one of 50 Sony music CDs. The software that Sony installed was intended to prevent the music CDs from being copied. These CDs created a hidden directory, installed their own device driver software on the computer, and then rerouted normal functions away from Microsoft Windows to Sony’s own routines. Finally, the Sony software disguised its presence from both users and the operating system. Once this nefarious behavior was exposed, Sony was forced to backpedal and withdraw the CDs from the market.</a:t>
            </a:r>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7</a:t>
            </a:fld>
            <a:endParaRPr lang="en-US"/>
          </a:p>
        </p:txBody>
      </p:sp>
    </p:spTree>
    <p:extLst>
      <p:ext uri="{BB962C8B-B14F-4D97-AF65-F5344CB8AC3E}">
        <p14:creationId xmlns:p14="http://schemas.microsoft.com/office/powerpoint/2010/main" val="21324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Because a rootkit often substitutes its own files and routines in the operating system with malicious copies, it can be very difficult to detect the presence of a rootkit; the operating system cannot be trusted to provide accurate information. In addition, these files and routines typically operate at a very low level in the operating system and cannot easily be repaired. Ultimately, the only safe and foolproof way to handle a rootkit infection is to reformat the hard drive and reinstall the operating system.</a:t>
            </a:r>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8</a:t>
            </a:fld>
            <a:endParaRPr lang="en-US"/>
          </a:p>
        </p:txBody>
      </p:sp>
    </p:spTree>
    <p:extLst>
      <p:ext uri="{BB962C8B-B14F-4D97-AF65-F5344CB8AC3E}">
        <p14:creationId xmlns:p14="http://schemas.microsoft.com/office/powerpoint/2010/main" val="1212354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Not all spyware is necessarily malicious. For example, spyware monitoring tools can help parents keep track of the online activities of their children while the children are surfing the Web.</a:t>
            </a:r>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9</a:t>
            </a:fld>
            <a:endParaRPr lang="en-US"/>
          </a:p>
        </p:txBody>
      </p:sp>
    </p:spTree>
    <p:extLst>
      <p:ext uri="{BB962C8B-B14F-4D97-AF65-F5344CB8AC3E}">
        <p14:creationId xmlns:p14="http://schemas.microsoft.com/office/powerpoint/2010/main" val="16608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10</a:t>
            </a:fld>
            <a:endParaRPr lang="en-US"/>
          </a:p>
        </p:txBody>
      </p:sp>
    </p:spTree>
    <p:extLst>
      <p:ext uri="{BB962C8B-B14F-4D97-AF65-F5344CB8AC3E}">
        <p14:creationId xmlns:p14="http://schemas.microsoft.com/office/powerpoint/2010/main" val="230392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11</a:t>
            </a:fld>
            <a:endParaRPr lang="en-US"/>
          </a:p>
        </p:txBody>
      </p:sp>
    </p:spTree>
    <p:extLst>
      <p:ext uri="{BB962C8B-B14F-4D97-AF65-F5344CB8AC3E}">
        <p14:creationId xmlns:p14="http://schemas.microsoft.com/office/powerpoint/2010/main" val="1975542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Approximately</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3 percent of those users who have been infected pay the ransom without question, generating almost $5 million annually from extorted victims.</a:t>
            </a:r>
          </a:p>
          <a:p>
            <a:r>
              <a:rPr lang="en-US" sz="1200" b="0" i="0" kern="1200" dirty="0" smtClean="0">
                <a:solidFill>
                  <a:schemeClr val="tx1"/>
                </a:solidFill>
                <a:effectLst/>
                <a:latin typeface="+mn-lt"/>
                <a:ea typeface="+mn-ea"/>
                <a:cs typeface="+mn-cs"/>
              </a:rPr>
              <a:t>In most instances, the </a:t>
            </a:r>
            <a:r>
              <a:rPr lang="en-US" sz="1200" b="0" i="0" kern="1200" dirty="0" err="1" smtClean="0">
                <a:solidFill>
                  <a:schemeClr val="tx1"/>
                </a:solidFill>
                <a:effectLst/>
                <a:latin typeface="+mn-lt"/>
                <a:ea typeface="+mn-ea"/>
                <a:cs typeface="+mn-cs"/>
              </a:rPr>
              <a:t>ransomware</a:t>
            </a:r>
            <a:r>
              <a:rPr lang="en-US" sz="1200" b="0" i="0" kern="1200" dirty="0" smtClean="0">
                <a:solidFill>
                  <a:schemeClr val="tx1"/>
                </a:solidFill>
                <a:effectLst/>
                <a:latin typeface="+mn-lt"/>
                <a:ea typeface="+mn-ea"/>
                <a:cs typeface="+mn-cs"/>
              </a:rPr>
              <a:t> embeds itself into the computer so that the message cannot be closed and rebooting the computer has no effect.</a:t>
            </a:r>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12</a:t>
            </a:fld>
            <a:endParaRPr lang="en-US"/>
          </a:p>
        </p:txBody>
      </p:sp>
    </p:spTree>
    <p:extLst>
      <p:ext uri="{BB962C8B-B14F-4D97-AF65-F5344CB8AC3E}">
        <p14:creationId xmlns:p14="http://schemas.microsoft.com/office/powerpoint/2010/main" val="358559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Due to the multitasking capabilities of modern computers, a computer can act as a zombie while at the same time carrying out the tasks of its regular user. The user is completely unaware that his or her computer is being used for malicious activities.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ubiquitous always-on Internet service provided by residential broadband ensures that a large percentage of zombies in a botnet are accessible at any given time. This has resulted in a staggering number of botnets. One botnet contained more than 1.9 million zombies, and botnets of 100,000 zombies are not uncommon.</a:t>
            </a:r>
            <a:r>
              <a:rPr lang="en-US" sz="1200" b="0" i="0" u="none" strike="noStrike" kern="1200" baseline="300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Some security experts estimate that between 7 and 25 percent of all computers on the Internet belong to a botnet.</a:t>
            </a:r>
            <a:endParaRPr lang="en-US" dirty="0" smtClean="0"/>
          </a:p>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16</a:t>
            </a:fld>
            <a:endParaRPr lang="en-US"/>
          </a:p>
        </p:txBody>
      </p:sp>
    </p:spTree>
    <p:extLst>
      <p:ext uri="{BB962C8B-B14F-4D97-AF65-F5344CB8AC3E}">
        <p14:creationId xmlns:p14="http://schemas.microsoft.com/office/powerpoint/2010/main" val="1602039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word </a:t>
            </a:r>
            <a:r>
              <a:rPr lang="en-US" sz="1200" b="0" i="1" kern="1200" dirty="0" smtClean="0">
                <a:solidFill>
                  <a:schemeClr val="tx1"/>
                </a:solidFill>
                <a:effectLst/>
                <a:latin typeface="+mn-lt"/>
                <a:ea typeface="+mn-ea"/>
                <a:cs typeface="+mn-cs"/>
              </a:rPr>
              <a:t>phishing</a:t>
            </a:r>
            <a:r>
              <a:rPr lang="en-US" sz="1200" b="0" i="0" kern="1200" dirty="0" smtClean="0">
                <a:solidFill>
                  <a:schemeClr val="tx1"/>
                </a:solidFill>
                <a:effectLst/>
                <a:latin typeface="+mn-lt"/>
                <a:ea typeface="+mn-ea"/>
                <a:cs typeface="+mn-cs"/>
              </a:rPr>
              <a:t> is a variation on the word “fishing,” with the idea being that bait is thrown out knowing that while most will ignore it, some will “bite.”</a:t>
            </a:r>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19</a:t>
            </a:fld>
            <a:endParaRPr lang="en-US"/>
          </a:p>
        </p:txBody>
      </p:sp>
    </p:spTree>
    <p:extLst>
      <p:ext uri="{BB962C8B-B14F-4D97-AF65-F5344CB8AC3E}">
        <p14:creationId xmlns:p14="http://schemas.microsoft.com/office/powerpoint/2010/main" val="1884597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987C482-7BDA-3A41-971F-E2E092B49A5E}" type="slidenum">
              <a:rPr lang="en-US" smtClean="0"/>
              <a:t>25</a:t>
            </a:fld>
            <a:endParaRPr lang="en-US"/>
          </a:p>
        </p:txBody>
      </p:sp>
    </p:spTree>
    <p:extLst>
      <p:ext uri="{BB962C8B-B14F-4D97-AF65-F5344CB8AC3E}">
        <p14:creationId xmlns:p14="http://schemas.microsoft.com/office/powerpoint/2010/main" val="1287727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2C7E0F-33B9-8D43-BEE6-E884DA1332F6}"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413765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2C7E0F-33B9-8D43-BEE6-E884DA1332F6}"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859265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2C7E0F-33B9-8D43-BEE6-E884DA1332F6}"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640795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2C7E0F-33B9-8D43-BEE6-E884DA1332F6}"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867721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02C7E0F-33B9-8D43-BEE6-E884DA1332F6}" type="datetimeFigureOut">
              <a:rPr lang="en-US" smtClean="0"/>
              <a:t>12/12/16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367989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02C7E0F-33B9-8D43-BEE6-E884DA1332F6}"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832761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02C7E0F-33B9-8D43-BEE6-E884DA1332F6}" type="datetimeFigureOut">
              <a:rPr lang="en-US" smtClean="0"/>
              <a:t>12/12/16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067720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02C7E0F-33B9-8D43-BEE6-E884DA1332F6}" type="datetimeFigureOut">
              <a:rPr lang="en-US" smtClean="0"/>
              <a:t>12/12/16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806500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2C7E0F-33B9-8D43-BEE6-E884DA1332F6}" type="datetimeFigureOut">
              <a:rPr lang="en-US" smtClean="0"/>
              <a:t>12/12/16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2092271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02C7E0F-33B9-8D43-BEE6-E884DA1332F6}"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906082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02C7E0F-33B9-8D43-BEE6-E884DA1332F6}" type="datetimeFigureOut">
              <a:rPr lang="en-US" smtClean="0"/>
              <a:t>12/12/16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C99820-D800-2E4A-A8DC-1765DB04BB32}" type="slidenum">
              <a:rPr lang="en-US" smtClean="0"/>
              <a:t>‹#›</a:t>
            </a:fld>
            <a:endParaRPr lang="en-US"/>
          </a:p>
        </p:txBody>
      </p:sp>
    </p:spTree>
    <p:extLst>
      <p:ext uri="{BB962C8B-B14F-4D97-AF65-F5344CB8AC3E}">
        <p14:creationId xmlns:p14="http://schemas.microsoft.com/office/powerpoint/2010/main" val="15225279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2C7E0F-33B9-8D43-BEE6-E884DA1332F6}" type="datetimeFigureOut">
              <a:rPr lang="en-US" smtClean="0"/>
              <a:t>12/12/16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C99820-D800-2E4A-A8DC-1765DB04BB32}" type="slidenum">
              <a:rPr lang="en-US" smtClean="0"/>
              <a:t>‹#›</a:t>
            </a:fld>
            <a:endParaRPr lang="en-US"/>
          </a:p>
        </p:txBody>
      </p:sp>
    </p:spTree>
    <p:extLst>
      <p:ext uri="{BB962C8B-B14F-4D97-AF65-F5344CB8AC3E}">
        <p14:creationId xmlns:p14="http://schemas.microsoft.com/office/powerpoint/2010/main" val="8733542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Malware &amp; Social Engineering Attacks</a:t>
            </a:r>
            <a:endParaRPr lang="en-US" dirty="0"/>
          </a:p>
        </p:txBody>
      </p:sp>
      <p:sp>
        <p:nvSpPr>
          <p:cNvPr id="3" name="Subtitle 2"/>
          <p:cNvSpPr>
            <a:spLocks noGrp="1"/>
          </p:cNvSpPr>
          <p:nvPr>
            <p:ph type="subTitle" idx="1"/>
          </p:nvPr>
        </p:nvSpPr>
        <p:spPr/>
        <p:txBody>
          <a:bodyPr>
            <a:normAutofit fontScale="92500" lnSpcReduction="10000"/>
          </a:bodyPr>
          <a:lstStyle/>
          <a:p>
            <a:r>
              <a:rPr lang="en-US" b="1" dirty="0"/>
              <a:t>Danish </a:t>
            </a:r>
            <a:r>
              <a:rPr lang="en-US" b="1" dirty="0" smtClean="0"/>
              <a:t>Khan</a:t>
            </a:r>
            <a:endParaRPr lang="en-US" dirty="0" smtClean="0"/>
          </a:p>
          <a:p>
            <a:r>
              <a:rPr lang="en-US" dirty="0" smtClean="0"/>
              <a:t>Professor</a:t>
            </a:r>
            <a:endParaRPr lang="en-US" dirty="0"/>
          </a:p>
          <a:p>
            <a:r>
              <a:rPr lang="en-US" dirty="0"/>
              <a:t>School of Computer Technology</a:t>
            </a:r>
          </a:p>
          <a:p>
            <a:r>
              <a:rPr lang="en-US" dirty="0"/>
              <a:t>George Brown College, Casa Loma Campus</a:t>
            </a:r>
          </a:p>
          <a:p>
            <a:endParaRPr lang="en-US" dirty="0"/>
          </a:p>
        </p:txBody>
      </p:sp>
      <p:sp>
        <p:nvSpPr>
          <p:cNvPr id="4" name="Slide Number Placeholder 3"/>
          <p:cNvSpPr>
            <a:spLocks noGrp="1"/>
          </p:cNvSpPr>
          <p:nvPr>
            <p:ph type="sldNum" sz="quarter" idx="12"/>
          </p:nvPr>
        </p:nvSpPr>
        <p:spPr/>
        <p:txBody>
          <a:bodyPr/>
          <a:lstStyle/>
          <a:p>
            <a:fld id="{60F24876-0837-5B48-872A-4D798BE9E7CB}" type="slidenum">
              <a:rPr lang="en-US" smtClean="0"/>
              <a:t>1</a:t>
            </a:fld>
            <a:endParaRPr lang="en-US" dirty="0"/>
          </a:p>
        </p:txBody>
      </p:sp>
    </p:spTree>
    <p:extLst>
      <p:ext uri="{BB962C8B-B14F-4D97-AF65-F5344CB8AC3E}">
        <p14:creationId xmlns:p14="http://schemas.microsoft.com/office/powerpoint/2010/main" val="518131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Payload capabilities-collect</a:t>
            </a:r>
            <a:br>
              <a:rPr lang="en-US" dirty="0" smtClean="0"/>
            </a:br>
            <a:r>
              <a:rPr lang="en-US" dirty="0" smtClean="0"/>
              <a:t>data</a:t>
            </a:r>
            <a:endParaRPr lang="en-US" dirty="0"/>
          </a:p>
        </p:txBody>
      </p:sp>
      <p:pic>
        <p:nvPicPr>
          <p:cNvPr id="5" name="Content Placeholder 4"/>
          <p:cNvPicPr>
            <a:picLocks noGrp="1" noChangeAspect="1"/>
          </p:cNvPicPr>
          <p:nvPr>
            <p:ph idx="1"/>
          </p:nvPr>
        </p:nvPicPr>
        <p:blipFill>
          <a:blip r:embed="rId3"/>
          <a:stretch>
            <a:fillRect/>
          </a:stretch>
        </p:blipFill>
        <p:spPr>
          <a:xfrm>
            <a:off x="599522" y="1690688"/>
            <a:ext cx="6383169" cy="3829901"/>
          </a:xfrm>
          <a:prstGeom prst="rect">
            <a:avLst/>
          </a:prstGeom>
        </p:spPr>
      </p:pic>
      <p:sp>
        <p:nvSpPr>
          <p:cNvPr id="6" name="TextBox 5"/>
          <p:cNvSpPr txBox="1"/>
          <p:nvPr/>
        </p:nvSpPr>
        <p:spPr>
          <a:xfrm>
            <a:off x="7523018" y="171161"/>
            <a:ext cx="4516583" cy="7294305"/>
          </a:xfrm>
          <a:prstGeom prst="rect">
            <a:avLst/>
          </a:prstGeom>
          <a:noFill/>
        </p:spPr>
        <p:txBody>
          <a:bodyPr wrap="square" rtlCol="0">
            <a:spAutoFit/>
          </a:bodyPr>
          <a:lstStyle/>
          <a:p>
            <a:pPr marL="0" lvl="1"/>
            <a:r>
              <a:rPr lang="en-US" dirty="0"/>
              <a:t>A software that secretly spies on users by collecting information without their consent</a:t>
            </a:r>
            <a:r>
              <a:rPr lang="en-US" dirty="0" smtClean="0"/>
              <a:t>.</a:t>
            </a:r>
          </a:p>
          <a:p>
            <a:endParaRPr lang="en-US" dirty="0"/>
          </a:p>
          <a:p>
            <a:r>
              <a:rPr lang="en-US" dirty="0" smtClean="0"/>
              <a:t>A </a:t>
            </a:r>
            <a:r>
              <a:rPr lang="en-US" dirty="0" err="1"/>
              <a:t>keylogger</a:t>
            </a:r>
            <a:r>
              <a:rPr lang="en-US" dirty="0"/>
              <a:t> can be a small hardware device or a software program</a:t>
            </a:r>
            <a:r>
              <a:rPr lang="en-US" dirty="0" smtClean="0"/>
              <a:t>.</a:t>
            </a:r>
          </a:p>
          <a:p>
            <a:endParaRPr lang="en-US" dirty="0"/>
          </a:p>
          <a:p>
            <a:r>
              <a:rPr lang="en-US" dirty="0"/>
              <a:t>As a hardware device, the </a:t>
            </a:r>
            <a:r>
              <a:rPr lang="en-US" dirty="0" err="1"/>
              <a:t>keylogger</a:t>
            </a:r>
            <a:r>
              <a:rPr lang="en-US" dirty="0"/>
              <a:t> is inserted between the computer keyboard connection and USB </a:t>
            </a:r>
            <a:r>
              <a:rPr lang="en-US" dirty="0" smtClean="0"/>
              <a:t>port.</a:t>
            </a:r>
          </a:p>
          <a:p>
            <a:endParaRPr lang="en-US" dirty="0"/>
          </a:p>
          <a:p>
            <a:r>
              <a:rPr lang="en-US" dirty="0"/>
              <a:t>Software </a:t>
            </a:r>
            <a:r>
              <a:rPr lang="en-US" dirty="0" err="1"/>
              <a:t>keyloggers</a:t>
            </a:r>
            <a:r>
              <a:rPr lang="en-US" dirty="0"/>
              <a:t> are programs installed on the computer that silently capture sensitive information</a:t>
            </a:r>
            <a:r>
              <a:rPr lang="en-US" dirty="0" smtClean="0"/>
              <a:t>.</a:t>
            </a:r>
          </a:p>
          <a:p>
            <a:endParaRPr lang="en-US" dirty="0"/>
          </a:p>
          <a:p>
            <a:r>
              <a:rPr lang="en-US" dirty="0"/>
              <a:t>Software </a:t>
            </a:r>
            <a:r>
              <a:rPr lang="en-US" dirty="0" err="1"/>
              <a:t>keylogger</a:t>
            </a:r>
            <a:r>
              <a:rPr lang="en-US" dirty="0"/>
              <a:t> programs act like rootkits and conceal themselves so that they cannot be detected by the user.</a:t>
            </a:r>
            <a:endParaRPr lang="en-US" dirty="0" smtClean="0"/>
          </a:p>
          <a:p>
            <a:endParaRPr lang="en-US" dirty="0" smtClean="0"/>
          </a:p>
          <a:p>
            <a:r>
              <a:rPr lang="en-US" dirty="0"/>
              <a:t>Today, software </a:t>
            </a:r>
            <a:r>
              <a:rPr lang="en-US" dirty="0" err="1"/>
              <a:t>keyloggers</a:t>
            </a:r>
            <a:r>
              <a:rPr lang="en-US" dirty="0"/>
              <a:t> go far beyond just capturing a user’s keystrokes. These programs can also make screen captures of everything that is on the user’s screen and silently turn on the computer’s web camera to record images of the user.</a:t>
            </a:r>
          </a:p>
          <a:p>
            <a:endParaRPr lang="en-US" dirty="0"/>
          </a:p>
        </p:txBody>
      </p:sp>
      <p:sp>
        <p:nvSpPr>
          <p:cNvPr id="7" name="TextBox 6"/>
          <p:cNvSpPr txBox="1"/>
          <p:nvPr/>
        </p:nvSpPr>
        <p:spPr>
          <a:xfrm>
            <a:off x="2762779" y="5335923"/>
            <a:ext cx="2056653" cy="369332"/>
          </a:xfrm>
          <a:prstGeom prst="rect">
            <a:avLst/>
          </a:prstGeom>
          <a:noFill/>
        </p:spPr>
        <p:txBody>
          <a:bodyPr wrap="none" rtlCol="0">
            <a:spAutoFit/>
          </a:bodyPr>
          <a:lstStyle/>
          <a:p>
            <a:r>
              <a:rPr lang="en-US" dirty="0" smtClean="0"/>
              <a:t>Example of spyware</a:t>
            </a:r>
            <a:endParaRPr lang="en-US" dirty="0"/>
          </a:p>
        </p:txBody>
      </p:sp>
      <p:sp>
        <p:nvSpPr>
          <p:cNvPr id="3" name="Slide Number Placeholder 2"/>
          <p:cNvSpPr>
            <a:spLocks noGrp="1"/>
          </p:cNvSpPr>
          <p:nvPr>
            <p:ph type="sldNum" sz="quarter" idx="12"/>
          </p:nvPr>
        </p:nvSpPr>
        <p:spPr/>
        <p:txBody>
          <a:bodyPr/>
          <a:lstStyle/>
          <a:p>
            <a:fld id="{2147A394-642B-2B49-8619-699A6DD0CBD3}" type="slidenum">
              <a:rPr lang="en-US" smtClean="0"/>
              <a:t>10</a:t>
            </a:fld>
            <a:endParaRPr lang="en-US"/>
          </a:p>
        </p:txBody>
      </p:sp>
    </p:spTree>
    <p:extLst>
      <p:ext uri="{BB962C8B-B14F-4D97-AF65-F5344CB8AC3E}">
        <p14:creationId xmlns:p14="http://schemas.microsoft.com/office/powerpoint/2010/main" val="21178539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Payload </a:t>
            </a:r>
            <a:r>
              <a:rPr lang="en-US" dirty="0" smtClean="0"/>
              <a:t>capabilities – collect data</a:t>
            </a:r>
            <a:endParaRPr lang="en-US" dirty="0"/>
          </a:p>
        </p:txBody>
      </p:sp>
      <p:sp>
        <p:nvSpPr>
          <p:cNvPr id="3" name="Content Placeholder 2"/>
          <p:cNvSpPr>
            <a:spLocks noGrp="1"/>
          </p:cNvSpPr>
          <p:nvPr>
            <p:ph idx="1"/>
          </p:nvPr>
        </p:nvSpPr>
        <p:spPr/>
        <p:txBody>
          <a:bodyPr/>
          <a:lstStyle/>
          <a:p>
            <a:r>
              <a:rPr lang="en-US" dirty="0"/>
              <a:t>Adware - Adware delivers advertising content in a manner that is </a:t>
            </a:r>
            <a:r>
              <a:rPr lang="en-US" dirty="0" smtClean="0"/>
              <a:t>unexpected </a:t>
            </a:r>
            <a:r>
              <a:rPr lang="en-US" dirty="0"/>
              <a:t>and unwanted by the user</a:t>
            </a:r>
            <a:r>
              <a:rPr lang="en-US" dirty="0" smtClean="0"/>
              <a:t>.</a:t>
            </a:r>
          </a:p>
          <a:p>
            <a:r>
              <a:rPr lang="en-US" dirty="0" smtClean="0"/>
              <a:t>Adware </a:t>
            </a:r>
            <a:r>
              <a:rPr lang="en-US" dirty="0"/>
              <a:t>programs can also perform a tracking function, which monitors and tracks a user’s online activities and then sends a log of these activities to third parties without the user’s authorization or knowledge. </a:t>
            </a:r>
          </a:p>
        </p:txBody>
      </p:sp>
      <p:sp>
        <p:nvSpPr>
          <p:cNvPr id="4" name="Slide Number Placeholder 3"/>
          <p:cNvSpPr>
            <a:spLocks noGrp="1"/>
          </p:cNvSpPr>
          <p:nvPr>
            <p:ph type="sldNum" sz="quarter" idx="12"/>
          </p:nvPr>
        </p:nvSpPr>
        <p:spPr/>
        <p:txBody>
          <a:bodyPr/>
          <a:lstStyle/>
          <a:p>
            <a:fld id="{2147A394-642B-2B49-8619-699A6DD0CBD3}" type="slidenum">
              <a:rPr lang="en-US" smtClean="0"/>
              <a:t>11</a:t>
            </a:fld>
            <a:endParaRPr lang="en-US"/>
          </a:p>
        </p:txBody>
      </p:sp>
    </p:spTree>
    <p:extLst>
      <p:ext uri="{BB962C8B-B14F-4D97-AF65-F5344CB8AC3E}">
        <p14:creationId xmlns:p14="http://schemas.microsoft.com/office/powerpoint/2010/main" val="2993623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Payload capabilities – collect data</a:t>
            </a:r>
            <a:endParaRPr lang="en-US" dirty="0"/>
          </a:p>
        </p:txBody>
      </p:sp>
      <p:sp>
        <p:nvSpPr>
          <p:cNvPr id="3" name="Content Placeholder 2"/>
          <p:cNvSpPr>
            <a:spLocks noGrp="1"/>
          </p:cNvSpPr>
          <p:nvPr>
            <p:ph idx="1"/>
          </p:nvPr>
        </p:nvSpPr>
        <p:spPr/>
        <p:txBody>
          <a:bodyPr>
            <a:normAutofit fontScale="92500" lnSpcReduction="10000"/>
          </a:bodyPr>
          <a:lstStyle/>
          <a:p>
            <a:r>
              <a:rPr lang="en-US" dirty="0" err="1" smtClean="0"/>
              <a:t>Ransomware</a:t>
            </a:r>
            <a:r>
              <a:rPr lang="en-US" dirty="0" smtClean="0"/>
              <a:t> - one </a:t>
            </a:r>
            <a:r>
              <a:rPr lang="en-US" dirty="0"/>
              <a:t>of the newest and fastest-growing types of malware is </a:t>
            </a:r>
            <a:r>
              <a:rPr lang="en-US" dirty="0" err="1"/>
              <a:t>ransomware</a:t>
            </a:r>
            <a:r>
              <a:rPr lang="en-US" dirty="0"/>
              <a:t>. </a:t>
            </a:r>
            <a:r>
              <a:rPr lang="en-US" dirty="0" err="1"/>
              <a:t>Ransomware</a:t>
            </a:r>
            <a:r>
              <a:rPr lang="en-US" dirty="0"/>
              <a:t> prevents a user’s device from properly </a:t>
            </a:r>
            <a:r>
              <a:rPr lang="en-US" dirty="0" smtClean="0"/>
              <a:t>operating </a:t>
            </a:r>
            <a:r>
              <a:rPr lang="en-US" dirty="0"/>
              <a:t>until a fee is paid</a:t>
            </a:r>
            <a:r>
              <a:rPr lang="en-US" dirty="0" smtClean="0"/>
              <a:t>.</a:t>
            </a:r>
          </a:p>
          <a:p>
            <a:r>
              <a:rPr lang="en-US" dirty="0" smtClean="0"/>
              <a:t>Locks up a users’ computer (except for numeric keys on the keyboard) until the ransom payment is made.</a:t>
            </a:r>
          </a:p>
          <a:p>
            <a:r>
              <a:rPr lang="en-US" dirty="0"/>
              <a:t>Sometimes </a:t>
            </a:r>
            <a:r>
              <a:rPr lang="en-US" dirty="0" err="1" smtClean="0"/>
              <a:t>ransomware</a:t>
            </a:r>
            <a:r>
              <a:rPr lang="en-US" dirty="0" smtClean="0"/>
              <a:t> </a:t>
            </a:r>
            <a:r>
              <a:rPr lang="en-US" dirty="0"/>
              <a:t>plays a recorded message through the computer’s speakers using a regionalized and </a:t>
            </a:r>
            <a:r>
              <a:rPr lang="en-US" dirty="0" err="1"/>
              <a:t>semipersonalized</a:t>
            </a:r>
            <a:r>
              <a:rPr lang="en-US" dirty="0"/>
              <a:t> voice message</a:t>
            </a:r>
            <a:r>
              <a:rPr lang="en-US" dirty="0" smtClean="0"/>
              <a:t>.</a:t>
            </a:r>
          </a:p>
          <a:p>
            <a:r>
              <a:rPr lang="en-US" dirty="0"/>
              <a:t>Another variation displays a fictitious warning that there is a problem with the </a:t>
            </a:r>
            <a:r>
              <a:rPr lang="en-US" dirty="0" smtClean="0"/>
              <a:t>computer and tells </a:t>
            </a:r>
            <a:r>
              <a:rPr lang="en-US" dirty="0"/>
              <a:t>users that they must immediately purchase additional software online to fix the problem that in fact does not exist. The warning appears to be legitimate because it mimics the appearance of genuine software and—unlawfully—uses legitimate trademarks or icons.</a:t>
            </a:r>
            <a:endParaRPr lang="en-US" dirty="0" smtClean="0"/>
          </a:p>
          <a:p>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12</a:t>
            </a:fld>
            <a:endParaRPr lang="en-US"/>
          </a:p>
        </p:txBody>
      </p:sp>
    </p:spTree>
    <p:extLst>
      <p:ext uri="{BB962C8B-B14F-4D97-AF65-F5344CB8AC3E}">
        <p14:creationId xmlns:p14="http://schemas.microsoft.com/office/powerpoint/2010/main" val="690635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Payload capabilities – collect data</a:t>
            </a:r>
            <a:endParaRPr lang="en-US" dirty="0"/>
          </a:p>
        </p:txBody>
      </p:sp>
      <p:pic>
        <p:nvPicPr>
          <p:cNvPr id="4" name="Content Placeholder 3"/>
          <p:cNvPicPr>
            <a:picLocks noGrp="1" noChangeAspect="1"/>
          </p:cNvPicPr>
          <p:nvPr>
            <p:ph idx="1"/>
          </p:nvPr>
        </p:nvPicPr>
        <p:blipFill>
          <a:blip r:embed="rId2"/>
          <a:stretch>
            <a:fillRect/>
          </a:stretch>
        </p:blipFill>
        <p:spPr>
          <a:xfrm>
            <a:off x="2289985" y="1326860"/>
            <a:ext cx="7612030" cy="5279311"/>
          </a:xfrm>
          <a:prstGeom prst="rect">
            <a:avLst/>
          </a:prstGeom>
        </p:spPr>
      </p:pic>
      <p:sp>
        <p:nvSpPr>
          <p:cNvPr id="5" name="TextBox 4"/>
          <p:cNvSpPr txBox="1"/>
          <p:nvPr/>
        </p:nvSpPr>
        <p:spPr>
          <a:xfrm>
            <a:off x="9902015" y="1326860"/>
            <a:ext cx="1965874" cy="1477328"/>
          </a:xfrm>
          <a:prstGeom prst="rect">
            <a:avLst/>
          </a:prstGeom>
          <a:noFill/>
        </p:spPr>
        <p:txBody>
          <a:bodyPr wrap="square" rtlCol="0">
            <a:spAutoFit/>
          </a:bodyPr>
          <a:lstStyle/>
          <a:p>
            <a:r>
              <a:rPr lang="en-US" dirty="0"/>
              <a:t>a </a:t>
            </a:r>
            <a:r>
              <a:rPr lang="en-US" dirty="0" err="1"/>
              <a:t>ransomware</a:t>
            </a:r>
            <a:r>
              <a:rPr lang="en-US" dirty="0"/>
              <a:t> message from the Symantec website in its Security Response Center.</a:t>
            </a:r>
          </a:p>
        </p:txBody>
      </p:sp>
      <p:sp>
        <p:nvSpPr>
          <p:cNvPr id="3" name="Slide Number Placeholder 2"/>
          <p:cNvSpPr>
            <a:spLocks noGrp="1"/>
          </p:cNvSpPr>
          <p:nvPr>
            <p:ph type="sldNum" sz="quarter" idx="12"/>
          </p:nvPr>
        </p:nvSpPr>
        <p:spPr/>
        <p:txBody>
          <a:bodyPr/>
          <a:lstStyle/>
          <a:p>
            <a:fld id="{2147A394-642B-2B49-8619-699A6DD0CBD3}" type="slidenum">
              <a:rPr lang="en-US" smtClean="0"/>
              <a:t>13</a:t>
            </a:fld>
            <a:endParaRPr lang="en-US"/>
          </a:p>
        </p:txBody>
      </p:sp>
    </p:spTree>
    <p:extLst>
      <p:ext uri="{BB962C8B-B14F-4D97-AF65-F5344CB8AC3E}">
        <p14:creationId xmlns:p14="http://schemas.microsoft.com/office/powerpoint/2010/main" val="477831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Payload </a:t>
            </a:r>
            <a:r>
              <a:rPr lang="en-US" dirty="0" smtClean="0"/>
              <a:t>capabilities – delete data</a:t>
            </a:r>
            <a:endParaRPr lang="en-US" dirty="0"/>
          </a:p>
        </p:txBody>
      </p:sp>
      <p:sp>
        <p:nvSpPr>
          <p:cNvPr id="3" name="Content Placeholder 2"/>
          <p:cNvSpPr>
            <a:spLocks noGrp="1"/>
          </p:cNvSpPr>
          <p:nvPr>
            <p:ph idx="1"/>
          </p:nvPr>
        </p:nvSpPr>
        <p:spPr/>
        <p:txBody>
          <a:bodyPr/>
          <a:lstStyle/>
          <a:p>
            <a:r>
              <a:rPr lang="en-US" dirty="0"/>
              <a:t>D</a:t>
            </a:r>
            <a:r>
              <a:rPr lang="en-US" dirty="0" smtClean="0"/>
              <a:t>eletes </a:t>
            </a:r>
            <a:r>
              <a:rPr lang="en-US" dirty="0"/>
              <a:t>data on the computer</a:t>
            </a:r>
            <a:r>
              <a:rPr lang="en-US" dirty="0" smtClean="0"/>
              <a:t>.</a:t>
            </a:r>
          </a:p>
          <a:p>
            <a:r>
              <a:rPr lang="en-US" dirty="0"/>
              <a:t>A logic bomb is computer code that is typically added to a legitimate program but lies dormant until it is triggered by a specific logical </a:t>
            </a:r>
            <a:r>
              <a:rPr lang="en-US" dirty="0" smtClean="0"/>
              <a:t>event.</a:t>
            </a:r>
          </a:p>
          <a:p>
            <a:r>
              <a:rPr lang="en-US" i="1" dirty="0"/>
              <a:t>Logic bombs have sometimes been used by legitimate software companies to ensure payment for their software. If a payment is not made by the due date, the logic bomb activates and prevents the software from being used again. In some instances, logic bombs even erase the software and the accompanying payroll or customer files from the computer.</a:t>
            </a:r>
          </a:p>
        </p:txBody>
      </p:sp>
      <p:sp>
        <p:nvSpPr>
          <p:cNvPr id="4" name="Slide Number Placeholder 3"/>
          <p:cNvSpPr>
            <a:spLocks noGrp="1"/>
          </p:cNvSpPr>
          <p:nvPr>
            <p:ph type="sldNum" sz="quarter" idx="12"/>
          </p:nvPr>
        </p:nvSpPr>
        <p:spPr/>
        <p:txBody>
          <a:bodyPr/>
          <a:lstStyle/>
          <a:p>
            <a:fld id="{2147A394-642B-2B49-8619-699A6DD0CBD3}" type="slidenum">
              <a:rPr lang="en-US" smtClean="0"/>
              <a:t>14</a:t>
            </a:fld>
            <a:endParaRPr lang="en-US"/>
          </a:p>
        </p:txBody>
      </p:sp>
    </p:spTree>
    <p:extLst>
      <p:ext uri="{BB962C8B-B14F-4D97-AF65-F5344CB8AC3E}">
        <p14:creationId xmlns:p14="http://schemas.microsoft.com/office/powerpoint/2010/main" val="1476227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Payload </a:t>
            </a:r>
            <a:r>
              <a:rPr lang="en-US" dirty="0" smtClean="0"/>
              <a:t>capabilities – modify data</a:t>
            </a:r>
            <a:endParaRPr lang="en-US" dirty="0"/>
          </a:p>
        </p:txBody>
      </p:sp>
      <p:sp>
        <p:nvSpPr>
          <p:cNvPr id="3" name="Content Placeholder 2"/>
          <p:cNvSpPr>
            <a:spLocks noGrp="1"/>
          </p:cNvSpPr>
          <p:nvPr>
            <p:ph idx="1"/>
          </p:nvPr>
        </p:nvSpPr>
        <p:spPr/>
        <p:txBody>
          <a:bodyPr/>
          <a:lstStyle/>
          <a:p>
            <a:r>
              <a:rPr lang="en-US" dirty="0" smtClean="0"/>
              <a:t>The </a:t>
            </a:r>
            <a:r>
              <a:rPr lang="en-US" dirty="0"/>
              <a:t>payload of some types of malware attempts to modify the system’s security settings so that more insidious attacks can be made</a:t>
            </a:r>
            <a:r>
              <a:rPr lang="en-US" dirty="0" smtClean="0"/>
              <a:t>.</a:t>
            </a:r>
          </a:p>
          <a:p>
            <a:r>
              <a:rPr lang="en-US" dirty="0"/>
              <a:t>A backdoor gives access to a computer, program, or service that circumvents any normal security protections. Backdoors that are installed on a computer allow the attacker to return at a later time and bypass security settings</a:t>
            </a:r>
            <a:r>
              <a:rPr lang="en-US" dirty="0" smtClean="0"/>
              <a:t>.</a:t>
            </a:r>
          </a:p>
          <a:p>
            <a:pPr marL="0" indent="0">
              <a:buNone/>
            </a:pP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15</a:t>
            </a:fld>
            <a:endParaRPr lang="en-US"/>
          </a:p>
        </p:txBody>
      </p:sp>
    </p:spTree>
    <p:extLst>
      <p:ext uri="{BB962C8B-B14F-4D97-AF65-F5344CB8AC3E}">
        <p14:creationId xmlns:p14="http://schemas.microsoft.com/office/powerpoint/2010/main" val="1076195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Payload </a:t>
            </a:r>
            <a:r>
              <a:rPr lang="en-US" dirty="0" smtClean="0"/>
              <a:t>capabilities – launch attacks</a:t>
            </a:r>
            <a:endParaRPr lang="en-US" dirty="0"/>
          </a:p>
        </p:txBody>
      </p:sp>
      <p:sp>
        <p:nvSpPr>
          <p:cNvPr id="3" name="Content Placeholder 2"/>
          <p:cNvSpPr>
            <a:spLocks noGrp="1"/>
          </p:cNvSpPr>
          <p:nvPr>
            <p:ph idx="1"/>
          </p:nvPr>
        </p:nvSpPr>
        <p:spPr/>
        <p:txBody>
          <a:bodyPr/>
          <a:lstStyle/>
          <a:p>
            <a:r>
              <a:rPr lang="en-US" dirty="0"/>
              <a:t>One of the most popular payloads of malware today carried by Trojans, worms, and viruses is </a:t>
            </a:r>
            <a:r>
              <a:rPr lang="en-US" dirty="0" smtClean="0"/>
              <a:t>a software </a:t>
            </a:r>
            <a:r>
              <a:rPr lang="en-US" dirty="0"/>
              <a:t>that will allow the infected computer to be placed under the remote control of an attacker</a:t>
            </a:r>
            <a:r>
              <a:rPr lang="en-US" dirty="0" smtClean="0"/>
              <a:t>.</a:t>
            </a:r>
          </a:p>
          <a:p>
            <a:r>
              <a:rPr lang="en-US" dirty="0"/>
              <a:t>This </a:t>
            </a:r>
            <a:r>
              <a:rPr lang="en-US" dirty="0" smtClean="0"/>
              <a:t>infected robot (bot) computer </a:t>
            </a:r>
            <a:r>
              <a:rPr lang="en-US" dirty="0"/>
              <a:t>is known as a zombie. </a:t>
            </a:r>
            <a:endParaRPr lang="en-US" dirty="0" smtClean="0"/>
          </a:p>
          <a:p>
            <a:r>
              <a:rPr lang="en-US" dirty="0"/>
              <a:t>When hundreds, thousands, or even hundreds of thousands of zombie computers are gathered into a logical computer network, they create a botnet under the control of the attacker (bot herder).</a:t>
            </a:r>
          </a:p>
        </p:txBody>
      </p:sp>
      <p:sp>
        <p:nvSpPr>
          <p:cNvPr id="4" name="Slide Number Placeholder 3"/>
          <p:cNvSpPr>
            <a:spLocks noGrp="1"/>
          </p:cNvSpPr>
          <p:nvPr>
            <p:ph type="sldNum" sz="quarter" idx="12"/>
          </p:nvPr>
        </p:nvSpPr>
        <p:spPr/>
        <p:txBody>
          <a:bodyPr/>
          <a:lstStyle/>
          <a:p>
            <a:fld id="{2147A394-642B-2B49-8619-699A6DD0CBD3}" type="slidenum">
              <a:rPr lang="en-US" smtClean="0"/>
              <a:t>16</a:t>
            </a:fld>
            <a:endParaRPr lang="en-US"/>
          </a:p>
        </p:txBody>
      </p:sp>
    </p:spTree>
    <p:extLst>
      <p:ext uri="{BB962C8B-B14F-4D97-AF65-F5344CB8AC3E}">
        <p14:creationId xmlns:p14="http://schemas.microsoft.com/office/powerpoint/2010/main" val="15048799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 engineering attacks</a:t>
            </a:r>
          </a:p>
        </p:txBody>
      </p:sp>
      <p:sp>
        <p:nvSpPr>
          <p:cNvPr id="3" name="Content Placeholder 2"/>
          <p:cNvSpPr>
            <a:spLocks noGrp="1"/>
          </p:cNvSpPr>
          <p:nvPr>
            <p:ph idx="1"/>
          </p:nvPr>
        </p:nvSpPr>
        <p:spPr/>
        <p:txBody>
          <a:bodyPr/>
          <a:lstStyle/>
          <a:p>
            <a:r>
              <a:rPr lang="en-US" dirty="0"/>
              <a:t>Social engineering is a means of gathering information for an attack by relying on the weaknesses of individuals. Social engineering attacks can involve psychological approaches as well as physical procedures.</a:t>
            </a:r>
          </a:p>
          <a:p>
            <a:r>
              <a:rPr lang="en-US" dirty="0"/>
              <a:t>Social engineering psychological approaches often involve impersonation, phishing, spam, hoaxes, typo squatting, and watering hole attacks.</a:t>
            </a:r>
          </a:p>
        </p:txBody>
      </p:sp>
      <p:sp>
        <p:nvSpPr>
          <p:cNvPr id="4" name="Slide Number Placeholder 3"/>
          <p:cNvSpPr>
            <a:spLocks noGrp="1"/>
          </p:cNvSpPr>
          <p:nvPr>
            <p:ph type="sldNum" sz="quarter" idx="12"/>
          </p:nvPr>
        </p:nvSpPr>
        <p:spPr/>
        <p:txBody>
          <a:bodyPr/>
          <a:lstStyle/>
          <a:p>
            <a:fld id="{2147A394-642B-2B49-8619-699A6DD0CBD3}" type="slidenum">
              <a:rPr lang="en-US" smtClean="0"/>
              <a:t>17</a:t>
            </a:fld>
            <a:endParaRPr lang="en-US"/>
          </a:p>
        </p:txBody>
      </p:sp>
    </p:spTree>
    <p:extLst>
      <p:ext uri="{BB962C8B-B14F-4D97-AF65-F5344CB8AC3E}">
        <p14:creationId xmlns:p14="http://schemas.microsoft.com/office/powerpoint/2010/main" val="3224817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 engineering attacks</a:t>
            </a:r>
          </a:p>
        </p:txBody>
      </p:sp>
      <p:pic>
        <p:nvPicPr>
          <p:cNvPr id="4" name="Content Placeholder 3"/>
          <p:cNvPicPr>
            <a:picLocks noGrp="1" noChangeAspect="1"/>
          </p:cNvPicPr>
          <p:nvPr>
            <p:ph idx="1"/>
          </p:nvPr>
        </p:nvPicPr>
        <p:blipFill>
          <a:blip r:embed="rId2"/>
          <a:stretch>
            <a:fillRect/>
          </a:stretch>
        </p:blipFill>
        <p:spPr>
          <a:xfrm>
            <a:off x="2159000" y="1825625"/>
            <a:ext cx="7874000" cy="3657600"/>
          </a:xfrm>
          <a:prstGeom prst="rect">
            <a:avLst/>
          </a:prstGeom>
        </p:spPr>
      </p:pic>
      <p:sp>
        <p:nvSpPr>
          <p:cNvPr id="5" name="TextBox 4"/>
          <p:cNvSpPr txBox="1"/>
          <p:nvPr/>
        </p:nvSpPr>
        <p:spPr>
          <a:xfrm>
            <a:off x="3214254" y="5618162"/>
            <a:ext cx="5763491" cy="923330"/>
          </a:xfrm>
          <a:prstGeom prst="rect">
            <a:avLst/>
          </a:prstGeom>
          <a:noFill/>
        </p:spPr>
        <p:txBody>
          <a:bodyPr wrap="square" rtlCol="0">
            <a:spAutoFit/>
          </a:bodyPr>
          <a:lstStyle/>
          <a:p>
            <a:r>
              <a:rPr lang="en-US" dirty="0"/>
              <a:t>A</a:t>
            </a:r>
            <a:r>
              <a:rPr lang="en-US" dirty="0" smtClean="0"/>
              <a:t>n </a:t>
            </a:r>
            <a:r>
              <a:rPr lang="en-US" dirty="0"/>
              <a:t>attacker pretending to be the chief executive officer (CEO) calling the organization’s help desk to have a password reset.</a:t>
            </a:r>
          </a:p>
        </p:txBody>
      </p:sp>
      <p:sp>
        <p:nvSpPr>
          <p:cNvPr id="3" name="Slide Number Placeholder 2"/>
          <p:cNvSpPr>
            <a:spLocks noGrp="1"/>
          </p:cNvSpPr>
          <p:nvPr>
            <p:ph type="sldNum" sz="quarter" idx="12"/>
          </p:nvPr>
        </p:nvSpPr>
        <p:spPr/>
        <p:txBody>
          <a:bodyPr/>
          <a:lstStyle/>
          <a:p>
            <a:fld id="{2147A394-642B-2B49-8619-699A6DD0CBD3}" type="slidenum">
              <a:rPr lang="en-US" smtClean="0"/>
              <a:t>18</a:t>
            </a:fld>
            <a:endParaRPr lang="en-US"/>
          </a:p>
        </p:txBody>
      </p:sp>
    </p:spTree>
    <p:extLst>
      <p:ext uri="{BB962C8B-B14F-4D97-AF65-F5344CB8AC3E}">
        <p14:creationId xmlns:p14="http://schemas.microsoft.com/office/powerpoint/2010/main" val="18495812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Psychological </a:t>
            </a:r>
            <a:r>
              <a:rPr lang="en-US" dirty="0" smtClean="0"/>
              <a:t>approaches</a:t>
            </a:r>
            <a:endParaRPr lang="en-US" dirty="0"/>
          </a:p>
        </p:txBody>
      </p:sp>
      <p:sp>
        <p:nvSpPr>
          <p:cNvPr id="3" name="Content Placeholder 2"/>
          <p:cNvSpPr>
            <a:spLocks noGrp="1"/>
          </p:cNvSpPr>
          <p:nvPr>
            <p:ph idx="1"/>
          </p:nvPr>
        </p:nvSpPr>
        <p:spPr/>
        <p:txBody>
          <a:bodyPr>
            <a:normAutofit fontScale="92500" lnSpcReduction="20000"/>
          </a:bodyPr>
          <a:lstStyle/>
          <a:p>
            <a:r>
              <a:rPr lang="en-US" b="1" dirty="0" smtClean="0"/>
              <a:t>Impersonation</a:t>
            </a:r>
            <a:r>
              <a:rPr lang="en-US" dirty="0" smtClean="0"/>
              <a:t> </a:t>
            </a:r>
            <a:r>
              <a:rPr lang="en-US" dirty="0"/>
              <a:t>means to masquerade as a real or fictitious character and then play out the role of that person on a victim.</a:t>
            </a:r>
          </a:p>
          <a:p>
            <a:r>
              <a:rPr lang="en-US" b="1" dirty="0" smtClean="0"/>
              <a:t>Phishing</a:t>
            </a:r>
            <a:r>
              <a:rPr lang="en-US" dirty="0" smtClean="0"/>
              <a:t> </a:t>
            </a:r>
            <a:r>
              <a:rPr lang="en-US" dirty="0"/>
              <a:t>is sending an email or displaying a web announcement that falsely claims to be from a legitimate enterprise in an attempt to trick the user into surrendering private information</a:t>
            </a:r>
            <a:r>
              <a:rPr lang="en-US" dirty="0" smtClean="0"/>
              <a:t>.</a:t>
            </a:r>
          </a:p>
          <a:p>
            <a:r>
              <a:rPr lang="en-US" dirty="0"/>
              <a:t>The average phishing site only exists for 3.8 days to prevent law enforcement agencies from tracking the attackers. In that short period, a phishing attack can net more than $</a:t>
            </a:r>
            <a:r>
              <a:rPr lang="en-US" dirty="0" smtClean="0"/>
              <a:t>50,000.</a:t>
            </a:r>
          </a:p>
          <a:p>
            <a:r>
              <a:rPr lang="en-US" dirty="0" smtClean="0"/>
              <a:t>Variations</a:t>
            </a:r>
          </a:p>
          <a:p>
            <a:pPr lvl="1"/>
            <a:r>
              <a:rPr lang="en-US" dirty="0" smtClean="0"/>
              <a:t>Pharming – Automatically redirects the user to the fake site.</a:t>
            </a:r>
          </a:p>
          <a:p>
            <a:pPr lvl="1"/>
            <a:r>
              <a:rPr lang="en-US" dirty="0" smtClean="0"/>
              <a:t>Spear phishing – Targets only specific users with customized emails including names</a:t>
            </a:r>
          </a:p>
          <a:p>
            <a:pPr lvl="1"/>
            <a:r>
              <a:rPr lang="en-US" dirty="0" smtClean="0"/>
              <a:t>Whaling – Targets wealthy individuals or senior executives</a:t>
            </a:r>
          </a:p>
          <a:p>
            <a:pPr lvl="1"/>
            <a:r>
              <a:rPr lang="en-US" dirty="0" err="1" smtClean="0"/>
              <a:t>Vishing</a:t>
            </a:r>
            <a:r>
              <a:rPr lang="en-US" dirty="0" smtClean="0"/>
              <a:t> or Voice phishing – A telephone call can be used instead of email address</a:t>
            </a:r>
          </a:p>
          <a:p>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19</a:t>
            </a:fld>
            <a:endParaRPr lang="en-US"/>
          </a:p>
        </p:txBody>
      </p:sp>
    </p:spTree>
    <p:extLst>
      <p:ext uri="{BB962C8B-B14F-4D97-AF65-F5344CB8AC3E}">
        <p14:creationId xmlns:p14="http://schemas.microsoft.com/office/powerpoint/2010/main" val="1086950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smtClean="0"/>
              <a:t>Define malware</a:t>
            </a:r>
          </a:p>
          <a:p>
            <a:r>
              <a:rPr lang="en-US" dirty="0" smtClean="0"/>
              <a:t>Types of malware</a:t>
            </a:r>
          </a:p>
          <a:p>
            <a:r>
              <a:rPr lang="en-US" dirty="0" smtClean="0"/>
              <a:t>Identify payloads of malware</a:t>
            </a:r>
          </a:p>
          <a:p>
            <a:r>
              <a:rPr lang="en-US" dirty="0" smtClean="0"/>
              <a:t>Types of social engineering psychological attacks</a:t>
            </a:r>
          </a:p>
          <a:p>
            <a:r>
              <a:rPr lang="en-US" dirty="0" smtClean="0"/>
              <a:t>Physical social engineering attacks</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2</a:t>
            </a:fld>
            <a:endParaRPr lang="en-US"/>
          </a:p>
        </p:txBody>
      </p:sp>
    </p:spTree>
    <p:extLst>
      <p:ext uri="{BB962C8B-B14F-4D97-AF65-F5344CB8AC3E}">
        <p14:creationId xmlns:p14="http://schemas.microsoft.com/office/powerpoint/2010/main" val="1606740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Psychological approaches</a:t>
            </a:r>
          </a:p>
        </p:txBody>
      </p:sp>
      <p:sp>
        <p:nvSpPr>
          <p:cNvPr id="3" name="Content Placeholder 2"/>
          <p:cNvSpPr>
            <a:spLocks noGrp="1"/>
          </p:cNvSpPr>
          <p:nvPr>
            <p:ph idx="1"/>
          </p:nvPr>
        </p:nvSpPr>
        <p:spPr/>
        <p:txBody>
          <a:bodyPr>
            <a:normAutofit fontScale="92500" lnSpcReduction="10000"/>
          </a:bodyPr>
          <a:lstStyle/>
          <a:p>
            <a:r>
              <a:rPr lang="en-US" b="1" dirty="0"/>
              <a:t>Spams</a:t>
            </a:r>
            <a:r>
              <a:rPr lang="en-US" dirty="0"/>
              <a:t> -  spam, or unsolicited email, that goes through the Internet continues to escalate. Google estimates that 9 out of every 10 email messages are </a:t>
            </a:r>
            <a:r>
              <a:rPr lang="en-US" dirty="0" smtClean="0"/>
              <a:t>spam.</a:t>
            </a:r>
          </a:p>
          <a:p>
            <a:r>
              <a:rPr lang="en-US" dirty="0" smtClean="0"/>
              <a:t>The </a:t>
            </a:r>
            <a:r>
              <a:rPr lang="en-US" dirty="0"/>
              <a:t>reason why users receive so many spam messages that advertise drugs, cheap mortgage rates, and items for sale is because sending spam is a lucrative business</a:t>
            </a:r>
            <a:r>
              <a:rPr lang="en-US" dirty="0" smtClean="0"/>
              <a:t>.</a:t>
            </a:r>
          </a:p>
          <a:p>
            <a:r>
              <a:rPr lang="en-US" dirty="0"/>
              <a:t>Text-based spam messages </a:t>
            </a:r>
            <a:r>
              <a:rPr lang="en-US" dirty="0" smtClean="0"/>
              <a:t>can </a:t>
            </a:r>
            <a:r>
              <a:rPr lang="en-US" dirty="0"/>
              <a:t>easily be trapped by filters that look for </a:t>
            </a:r>
            <a:r>
              <a:rPr lang="en-US" dirty="0" smtClean="0"/>
              <a:t>typical words like dating, mortgages, </a:t>
            </a:r>
            <a:r>
              <a:rPr lang="en-US" dirty="0" err="1" smtClean="0"/>
              <a:t>investmenets</a:t>
            </a:r>
            <a:r>
              <a:rPr lang="en-US" dirty="0" smtClean="0"/>
              <a:t> </a:t>
            </a:r>
            <a:r>
              <a:rPr lang="en-US" dirty="0"/>
              <a:t>and block the </a:t>
            </a:r>
            <a:r>
              <a:rPr lang="en-US" dirty="0" smtClean="0"/>
              <a:t>email.</a:t>
            </a:r>
          </a:p>
          <a:p>
            <a:r>
              <a:rPr lang="en-US" dirty="0" smtClean="0"/>
              <a:t>Image spam cannot be filtered.</a:t>
            </a:r>
          </a:p>
          <a:p>
            <a:r>
              <a:rPr lang="en-US" dirty="0"/>
              <a:t>one of the greatest risks of spam is that it is used to widely distribute malware</a:t>
            </a:r>
          </a:p>
        </p:txBody>
      </p:sp>
      <p:sp>
        <p:nvSpPr>
          <p:cNvPr id="4" name="Slide Number Placeholder 3"/>
          <p:cNvSpPr>
            <a:spLocks noGrp="1"/>
          </p:cNvSpPr>
          <p:nvPr>
            <p:ph type="sldNum" sz="quarter" idx="12"/>
          </p:nvPr>
        </p:nvSpPr>
        <p:spPr/>
        <p:txBody>
          <a:bodyPr/>
          <a:lstStyle/>
          <a:p>
            <a:fld id="{2147A394-642B-2B49-8619-699A6DD0CBD3}" type="slidenum">
              <a:rPr lang="en-US" smtClean="0"/>
              <a:t>20</a:t>
            </a:fld>
            <a:endParaRPr lang="en-US"/>
          </a:p>
        </p:txBody>
      </p:sp>
    </p:spTree>
    <p:extLst>
      <p:ext uri="{BB962C8B-B14F-4D97-AF65-F5344CB8AC3E}">
        <p14:creationId xmlns:p14="http://schemas.microsoft.com/office/powerpoint/2010/main" val="11947636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Psychological approaches</a:t>
            </a:r>
          </a:p>
        </p:txBody>
      </p:sp>
      <p:sp>
        <p:nvSpPr>
          <p:cNvPr id="3" name="Content Placeholder 2"/>
          <p:cNvSpPr>
            <a:spLocks noGrp="1"/>
          </p:cNvSpPr>
          <p:nvPr>
            <p:ph idx="1"/>
          </p:nvPr>
        </p:nvSpPr>
        <p:spPr/>
        <p:txBody>
          <a:bodyPr/>
          <a:lstStyle/>
          <a:p>
            <a:r>
              <a:rPr lang="en-US" dirty="0"/>
              <a:t>A </a:t>
            </a:r>
            <a:r>
              <a:rPr lang="en-US" b="1" dirty="0"/>
              <a:t>hoax</a:t>
            </a:r>
            <a:r>
              <a:rPr lang="en-US" dirty="0"/>
              <a:t> is a false warning, often contained in an email message claiming to </a:t>
            </a:r>
            <a:r>
              <a:rPr lang="en-US" dirty="0" smtClean="0"/>
              <a:t>come </a:t>
            </a:r>
            <a:r>
              <a:rPr lang="en-US" dirty="0"/>
              <a:t>from the IT department</a:t>
            </a:r>
            <a:r>
              <a:rPr lang="en-US" dirty="0" smtClean="0"/>
              <a:t>.</a:t>
            </a:r>
          </a:p>
          <a:p>
            <a:r>
              <a:rPr lang="en-US" b="1" dirty="0"/>
              <a:t>Typo Squatting </a:t>
            </a:r>
            <a:r>
              <a:rPr lang="en-US" b="1" dirty="0" smtClean="0"/>
              <a:t>- </a:t>
            </a:r>
            <a:r>
              <a:rPr lang="en-US" dirty="0" smtClean="0"/>
              <a:t>What </a:t>
            </a:r>
            <a:r>
              <a:rPr lang="en-US" dirty="0"/>
              <a:t>happens when a user makes a typing error when entering a uniform resource locator (URL) address in a web browser, such as typing </a:t>
            </a:r>
            <a:r>
              <a:rPr lang="en-US" dirty="0" err="1"/>
              <a:t>goggle.com</a:t>
            </a:r>
            <a:r>
              <a:rPr lang="en-US" dirty="0"/>
              <a:t> (a misspelling) or </a:t>
            </a:r>
            <a:r>
              <a:rPr lang="en-US" dirty="0" err="1"/>
              <a:t>google.net</a:t>
            </a:r>
            <a:r>
              <a:rPr lang="en-US" dirty="0"/>
              <a:t> (incorrect domain) instead of the correct </a:t>
            </a:r>
            <a:r>
              <a:rPr lang="en-US" dirty="0" err="1"/>
              <a:t>google.com</a:t>
            </a:r>
            <a:r>
              <a:rPr lang="en-US" dirty="0"/>
              <a:t>? Most often today the user will be directed to a fake look-alike </a:t>
            </a:r>
            <a:r>
              <a:rPr lang="en-US" dirty="0" smtClean="0"/>
              <a:t>site.</a:t>
            </a:r>
          </a:p>
          <a:p>
            <a:r>
              <a:rPr lang="en-US" dirty="0"/>
              <a:t>A</a:t>
            </a:r>
            <a:r>
              <a:rPr lang="en-US" dirty="0" smtClean="0"/>
              <a:t>ttackers </a:t>
            </a:r>
            <a:r>
              <a:rPr lang="en-US" dirty="0"/>
              <a:t>also receive all private email messages that had similar typing errors (such as an email sent to </a:t>
            </a:r>
            <a:r>
              <a:rPr lang="en-US" dirty="0" err="1"/>
              <a:t>finances@goggle.com</a:t>
            </a:r>
            <a:r>
              <a:rPr lang="en-US" dirty="0"/>
              <a:t>)</a:t>
            </a:r>
          </a:p>
        </p:txBody>
      </p:sp>
      <p:sp>
        <p:nvSpPr>
          <p:cNvPr id="4" name="Slide Number Placeholder 3"/>
          <p:cNvSpPr>
            <a:spLocks noGrp="1"/>
          </p:cNvSpPr>
          <p:nvPr>
            <p:ph type="sldNum" sz="quarter" idx="12"/>
          </p:nvPr>
        </p:nvSpPr>
        <p:spPr/>
        <p:txBody>
          <a:bodyPr/>
          <a:lstStyle/>
          <a:p>
            <a:fld id="{2147A394-642B-2B49-8619-699A6DD0CBD3}" type="slidenum">
              <a:rPr lang="en-US" smtClean="0"/>
              <a:t>21</a:t>
            </a:fld>
            <a:endParaRPr lang="en-US"/>
          </a:p>
        </p:txBody>
      </p:sp>
    </p:spTree>
    <p:extLst>
      <p:ext uri="{BB962C8B-B14F-4D97-AF65-F5344CB8AC3E}">
        <p14:creationId xmlns:p14="http://schemas.microsoft.com/office/powerpoint/2010/main" val="14208686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Psychological approaches</a:t>
            </a:r>
          </a:p>
        </p:txBody>
      </p:sp>
      <p:sp>
        <p:nvSpPr>
          <p:cNvPr id="3" name="Content Placeholder 2"/>
          <p:cNvSpPr>
            <a:spLocks noGrp="1"/>
          </p:cNvSpPr>
          <p:nvPr>
            <p:ph idx="1"/>
          </p:nvPr>
        </p:nvSpPr>
        <p:spPr/>
        <p:txBody>
          <a:bodyPr/>
          <a:lstStyle/>
          <a:p>
            <a:r>
              <a:rPr lang="en-US" b="1" dirty="0" smtClean="0"/>
              <a:t>Watering </a:t>
            </a:r>
            <a:r>
              <a:rPr lang="en-US" b="1" dirty="0"/>
              <a:t>hole attack</a:t>
            </a:r>
            <a:r>
              <a:rPr lang="en-US" dirty="0"/>
              <a:t> is directed toward a smaller group of specific individuals, such as the major executives working for a manufacturing company</a:t>
            </a:r>
            <a:r>
              <a:rPr lang="en-US" dirty="0" smtClean="0"/>
              <a:t>.</a:t>
            </a:r>
          </a:p>
          <a:p>
            <a:r>
              <a:rPr lang="en-US" dirty="0"/>
              <a:t>An attacker who wants to target this group of executives will attempt to determine the common website that they frequent and then infect it with malware that will make its way onto the group’s computers.</a:t>
            </a:r>
          </a:p>
        </p:txBody>
      </p:sp>
      <p:sp>
        <p:nvSpPr>
          <p:cNvPr id="4" name="Slide Number Placeholder 3"/>
          <p:cNvSpPr>
            <a:spLocks noGrp="1"/>
          </p:cNvSpPr>
          <p:nvPr>
            <p:ph type="sldNum" sz="quarter" idx="12"/>
          </p:nvPr>
        </p:nvSpPr>
        <p:spPr/>
        <p:txBody>
          <a:bodyPr/>
          <a:lstStyle/>
          <a:p>
            <a:fld id="{2147A394-642B-2B49-8619-699A6DD0CBD3}" type="slidenum">
              <a:rPr lang="en-US" smtClean="0"/>
              <a:t>22</a:t>
            </a:fld>
            <a:endParaRPr lang="en-US"/>
          </a:p>
        </p:txBody>
      </p:sp>
    </p:spTree>
    <p:extLst>
      <p:ext uri="{BB962C8B-B14F-4D97-AF65-F5344CB8AC3E}">
        <p14:creationId xmlns:p14="http://schemas.microsoft.com/office/powerpoint/2010/main" val="5208425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Physical procedures</a:t>
            </a:r>
            <a:endParaRPr lang="en-US" dirty="0"/>
          </a:p>
        </p:txBody>
      </p:sp>
      <p:sp>
        <p:nvSpPr>
          <p:cNvPr id="3" name="Content Placeholder 2"/>
          <p:cNvSpPr>
            <a:spLocks noGrp="1"/>
          </p:cNvSpPr>
          <p:nvPr>
            <p:ph idx="1"/>
          </p:nvPr>
        </p:nvSpPr>
        <p:spPr>
          <a:xfrm>
            <a:off x="838200" y="1825624"/>
            <a:ext cx="3096491" cy="4325793"/>
          </a:xfrm>
        </p:spPr>
        <p:txBody>
          <a:bodyPr>
            <a:normAutofit/>
          </a:bodyPr>
          <a:lstStyle/>
          <a:p>
            <a:r>
              <a:rPr lang="en-US"/>
              <a:t>Dumpster Diving - involves digging through trash receptacles to find information that can be useful in an attack. </a:t>
            </a:r>
          </a:p>
        </p:txBody>
      </p:sp>
      <p:pic>
        <p:nvPicPr>
          <p:cNvPr id="4" name="Picture 3"/>
          <p:cNvPicPr>
            <a:picLocks noChangeAspect="1"/>
          </p:cNvPicPr>
          <p:nvPr/>
        </p:nvPicPr>
        <p:blipFill>
          <a:blip r:embed="rId2"/>
          <a:stretch>
            <a:fillRect/>
          </a:stretch>
        </p:blipFill>
        <p:spPr>
          <a:xfrm>
            <a:off x="4154054" y="1825624"/>
            <a:ext cx="7874000" cy="3848100"/>
          </a:xfrm>
          <a:prstGeom prst="rect">
            <a:avLst/>
          </a:prstGeom>
        </p:spPr>
      </p:pic>
      <p:sp>
        <p:nvSpPr>
          <p:cNvPr id="5" name="TextBox 4"/>
          <p:cNvSpPr txBox="1"/>
          <p:nvPr/>
        </p:nvSpPr>
        <p:spPr>
          <a:xfrm>
            <a:off x="5932129" y="5808660"/>
            <a:ext cx="4317849" cy="369332"/>
          </a:xfrm>
          <a:prstGeom prst="rect">
            <a:avLst/>
          </a:prstGeom>
          <a:noFill/>
        </p:spPr>
        <p:txBody>
          <a:bodyPr wrap="none" rtlCol="0">
            <a:spAutoFit/>
          </a:bodyPr>
          <a:lstStyle/>
          <a:p>
            <a:r>
              <a:rPr lang="en-US" dirty="0"/>
              <a:t>Dumpster diving items and their usefulness</a:t>
            </a:r>
          </a:p>
        </p:txBody>
      </p:sp>
      <p:sp>
        <p:nvSpPr>
          <p:cNvPr id="6" name="Slide Number Placeholder 5"/>
          <p:cNvSpPr>
            <a:spLocks noGrp="1"/>
          </p:cNvSpPr>
          <p:nvPr>
            <p:ph type="sldNum" sz="quarter" idx="12"/>
          </p:nvPr>
        </p:nvSpPr>
        <p:spPr/>
        <p:txBody>
          <a:bodyPr/>
          <a:lstStyle/>
          <a:p>
            <a:fld id="{2147A394-642B-2B49-8619-699A6DD0CBD3}" type="slidenum">
              <a:rPr lang="en-US" smtClean="0"/>
              <a:t>23</a:t>
            </a:fld>
            <a:endParaRPr lang="en-US"/>
          </a:p>
        </p:txBody>
      </p:sp>
    </p:spTree>
    <p:extLst>
      <p:ext uri="{BB962C8B-B14F-4D97-AF65-F5344CB8AC3E}">
        <p14:creationId xmlns:p14="http://schemas.microsoft.com/office/powerpoint/2010/main" val="657258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procedures</a:t>
            </a:r>
          </a:p>
        </p:txBody>
      </p:sp>
      <p:sp>
        <p:nvSpPr>
          <p:cNvPr id="3" name="Content Placeholder 2"/>
          <p:cNvSpPr>
            <a:spLocks noGrp="1"/>
          </p:cNvSpPr>
          <p:nvPr>
            <p:ph idx="1"/>
          </p:nvPr>
        </p:nvSpPr>
        <p:spPr/>
        <p:txBody>
          <a:bodyPr/>
          <a:lstStyle/>
          <a:p>
            <a:r>
              <a:rPr lang="en-US" b="1" dirty="0"/>
              <a:t>Tailgating - </a:t>
            </a:r>
            <a:r>
              <a:rPr lang="en-US" dirty="0"/>
              <a:t>an authorized person opens the door, virtually any number of individuals can follow behind and also </a:t>
            </a:r>
            <a:r>
              <a:rPr lang="en-US" dirty="0" smtClean="0"/>
              <a:t>enter.</a:t>
            </a:r>
          </a:p>
          <a:p>
            <a:r>
              <a:rPr lang="en-US" b="1" dirty="0"/>
              <a:t>Shoulder surfing </a:t>
            </a:r>
            <a:r>
              <a:rPr lang="en-US" b="1" dirty="0" smtClean="0"/>
              <a:t>– </a:t>
            </a:r>
            <a:r>
              <a:rPr lang="en-US" dirty="0" smtClean="0"/>
              <a:t>watch </a:t>
            </a:r>
            <a:r>
              <a:rPr lang="en-US" dirty="0"/>
              <a:t>an individual entering the security code on a </a:t>
            </a:r>
            <a:r>
              <a:rPr lang="en-US" dirty="0" smtClean="0"/>
              <a:t>keypad</a:t>
            </a:r>
          </a:p>
          <a:p>
            <a:r>
              <a:rPr lang="en-US" i="1" dirty="0"/>
              <a:t>A new defense against shoulder surfing is an application that uses the computer’s web cam to watch if anyone nearby is looking at the computer screen. If someone is detected, the user can be alerted with a popup window message or the screen will automatically blur so that it cannot be read.</a:t>
            </a:r>
          </a:p>
        </p:txBody>
      </p:sp>
      <p:sp>
        <p:nvSpPr>
          <p:cNvPr id="4" name="Slide Number Placeholder 3"/>
          <p:cNvSpPr>
            <a:spLocks noGrp="1"/>
          </p:cNvSpPr>
          <p:nvPr>
            <p:ph type="sldNum" sz="quarter" idx="12"/>
          </p:nvPr>
        </p:nvSpPr>
        <p:spPr/>
        <p:txBody>
          <a:bodyPr/>
          <a:lstStyle/>
          <a:p>
            <a:fld id="{2147A394-642B-2B49-8619-699A6DD0CBD3}" type="slidenum">
              <a:rPr lang="en-US" smtClean="0"/>
              <a:t>24</a:t>
            </a:fld>
            <a:endParaRPr lang="en-US"/>
          </a:p>
        </p:txBody>
      </p:sp>
    </p:spTree>
    <p:extLst>
      <p:ext uri="{BB962C8B-B14F-4D97-AF65-F5344CB8AC3E}">
        <p14:creationId xmlns:p14="http://schemas.microsoft.com/office/powerpoint/2010/main" val="2030540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a:t>Malware is malicious software that enters a computer system without the owner’s knowledge or consent and includes a wide variety of damaging actions</a:t>
            </a:r>
            <a:r>
              <a:rPr lang="en-US" dirty="0" smtClean="0"/>
              <a:t>.</a:t>
            </a:r>
          </a:p>
          <a:p>
            <a:r>
              <a:rPr lang="en-US" dirty="0"/>
              <a:t>A virus is malicious computer code that reproduces itself on the same </a:t>
            </a:r>
            <a:r>
              <a:rPr lang="en-US" dirty="0" smtClean="0"/>
              <a:t>computer.</a:t>
            </a:r>
          </a:p>
          <a:p>
            <a:r>
              <a:rPr lang="en-US" dirty="0"/>
              <a:t>The destructive power of malware is to be found in its payload </a:t>
            </a:r>
            <a:r>
              <a:rPr lang="en-US" dirty="0" smtClean="0"/>
              <a:t>capabilities.</a:t>
            </a:r>
          </a:p>
          <a:p>
            <a:r>
              <a:rPr lang="en-US" dirty="0"/>
              <a:t>Social engineering is a means of gathering information for an attack by relying on the weaknesses of </a:t>
            </a:r>
            <a:r>
              <a:rPr lang="en-US" dirty="0" smtClean="0"/>
              <a:t>individuals.</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25</a:t>
            </a:fld>
            <a:endParaRPr lang="en-US"/>
          </a:p>
        </p:txBody>
      </p:sp>
    </p:spTree>
    <p:extLst>
      <p:ext uri="{BB962C8B-B14F-4D97-AF65-F5344CB8AC3E}">
        <p14:creationId xmlns:p14="http://schemas.microsoft.com/office/powerpoint/2010/main" val="16337843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Malware</a:t>
            </a:r>
            <a:endParaRPr lang="en-US" dirty="0"/>
          </a:p>
        </p:txBody>
      </p:sp>
      <p:sp>
        <p:nvSpPr>
          <p:cNvPr id="3" name="Content Placeholder 2"/>
          <p:cNvSpPr>
            <a:spLocks noGrp="1"/>
          </p:cNvSpPr>
          <p:nvPr>
            <p:ph idx="1"/>
          </p:nvPr>
        </p:nvSpPr>
        <p:spPr/>
        <p:txBody>
          <a:bodyPr/>
          <a:lstStyle/>
          <a:p>
            <a:r>
              <a:rPr lang="en-US" dirty="0" smtClean="0"/>
              <a:t>Malware is software that enters a computer system without the user’s knowledge or consent and then performs an unwanted and usually harmful action.</a:t>
            </a:r>
          </a:p>
          <a:p>
            <a:r>
              <a:rPr lang="en-US" dirty="0" smtClean="0"/>
              <a:t>Types of malware</a:t>
            </a:r>
          </a:p>
          <a:p>
            <a:pPr lvl="1"/>
            <a:r>
              <a:rPr lang="en-US" dirty="0" smtClean="0"/>
              <a:t>Circulation – Spreading rapidly to large numbers</a:t>
            </a:r>
          </a:p>
          <a:p>
            <a:pPr lvl="1"/>
            <a:r>
              <a:rPr lang="en-US" dirty="0" smtClean="0"/>
              <a:t>Infection – Infect or embed itself into the system</a:t>
            </a:r>
          </a:p>
          <a:p>
            <a:pPr lvl="1"/>
            <a:r>
              <a:rPr lang="en-US" dirty="0" smtClean="0"/>
              <a:t>Concealment – avoid detection</a:t>
            </a:r>
          </a:p>
          <a:p>
            <a:pPr lvl="1"/>
            <a:r>
              <a:rPr lang="en-US" dirty="0" smtClean="0"/>
              <a:t>Payload capabilities – Criminal/evil </a:t>
            </a:r>
            <a:r>
              <a:rPr lang="en-US" dirty="0" err="1" smtClean="0"/>
              <a:t>activites</a:t>
            </a:r>
            <a:r>
              <a:rPr lang="en-US" dirty="0" smtClean="0"/>
              <a:t> such as stealing password or getting valuable user’s data or configuration</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3</a:t>
            </a:fld>
            <a:endParaRPr lang="en-US"/>
          </a:p>
        </p:txBody>
      </p:sp>
    </p:spTree>
    <p:extLst>
      <p:ext uri="{BB962C8B-B14F-4D97-AF65-F5344CB8AC3E}">
        <p14:creationId xmlns:p14="http://schemas.microsoft.com/office/powerpoint/2010/main" val="2025281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Circulation/infection</a:t>
            </a:r>
            <a:endParaRPr lang="en-US" dirty="0"/>
          </a:p>
        </p:txBody>
      </p:sp>
      <p:sp>
        <p:nvSpPr>
          <p:cNvPr id="3" name="Content Placeholder 2"/>
          <p:cNvSpPr>
            <a:spLocks noGrp="1"/>
          </p:cNvSpPr>
          <p:nvPr>
            <p:ph idx="1"/>
          </p:nvPr>
        </p:nvSpPr>
        <p:spPr/>
        <p:txBody>
          <a:bodyPr>
            <a:normAutofit lnSpcReduction="10000"/>
          </a:bodyPr>
          <a:lstStyle/>
          <a:p>
            <a:r>
              <a:rPr lang="en-US" dirty="0" smtClean="0"/>
              <a:t>Viruses</a:t>
            </a:r>
          </a:p>
          <a:p>
            <a:pPr lvl="1"/>
            <a:r>
              <a:rPr lang="en-US" dirty="0" smtClean="0"/>
              <a:t>A malware which reproduces itself on the same computer without any human intervention</a:t>
            </a:r>
          </a:p>
          <a:p>
            <a:pPr lvl="1"/>
            <a:r>
              <a:rPr lang="en-US" dirty="0" smtClean="0"/>
              <a:t>Virus cannot automatically spread to another computer by itself</a:t>
            </a:r>
          </a:p>
          <a:p>
            <a:r>
              <a:rPr lang="en-US" dirty="0" smtClean="0"/>
              <a:t>Worms</a:t>
            </a:r>
          </a:p>
          <a:p>
            <a:pPr lvl="1"/>
            <a:r>
              <a:rPr lang="en-US" dirty="0" smtClean="0"/>
              <a:t>A malware which primary purpose to spread.</a:t>
            </a:r>
          </a:p>
          <a:p>
            <a:pPr lvl="1"/>
            <a:r>
              <a:rPr lang="en-US" dirty="0" smtClean="0"/>
              <a:t> A worm is a malicious program that uses a computer network to replicate (worms are sometimes called network viruses).</a:t>
            </a:r>
          </a:p>
          <a:p>
            <a:pPr lvl="1"/>
            <a:r>
              <a:rPr lang="en-US" b="1" dirty="0" smtClean="0"/>
              <a:t>Although viruses and worms are said to be automatically self-replicating, where they replicate is different. A virus will self-replicate on the host computer but not to other computers. A worm will self-replicate between computers (from one computer to another).</a:t>
            </a:r>
            <a:endParaRPr lang="en-US" b="1" dirty="0"/>
          </a:p>
        </p:txBody>
      </p:sp>
      <p:sp>
        <p:nvSpPr>
          <p:cNvPr id="4" name="Slide Number Placeholder 3"/>
          <p:cNvSpPr>
            <a:spLocks noGrp="1"/>
          </p:cNvSpPr>
          <p:nvPr>
            <p:ph type="sldNum" sz="quarter" idx="12"/>
          </p:nvPr>
        </p:nvSpPr>
        <p:spPr/>
        <p:txBody>
          <a:bodyPr/>
          <a:lstStyle/>
          <a:p>
            <a:fld id="{2147A394-642B-2B49-8619-699A6DD0CBD3}" type="slidenum">
              <a:rPr lang="en-US" smtClean="0"/>
              <a:t>4</a:t>
            </a:fld>
            <a:endParaRPr lang="en-US"/>
          </a:p>
        </p:txBody>
      </p:sp>
    </p:spTree>
    <p:extLst>
      <p:ext uri="{BB962C8B-B14F-4D97-AF65-F5344CB8AC3E}">
        <p14:creationId xmlns:p14="http://schemas.microsoft.com/office/powerpoint/2010/main" val="1293794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Circulation/infection</a:t>
            </a:r>
            <a:endParaRPr lang="en-US" dirty="0"/>
          </a:p>
        </p:txBody>
      </p:sp>
      <p:sp>
        <p:nvSpPr>
          <p:cNvPr id="3" name="Content Placeholder 2"/>
          <p:cNvSpPr>
            <a:spLocks noGrp="1"/>
          </p:cNvSpPr>
          <p:nvPr>
            <p:ph idx="1"/>
          </p:nvPr>
        </p:nvSpPr>
        <p:spPr/>
        <p:txBody>
          <a:bodyPr/>
          <a:lstStyle/>
          <a:p>
            <a:r>
              <a:rPr lang="en-US" dirty="0" smtClean="0"/>
              <a:t>Trojans</a:t>
            </a:r>
          </a:p>
          <a:p>
            <a:pPr lvl="1"/>
            <a:r>
              <a:rPr lang="en-US" i="1" dirty="0" smtClean="0"/>
              <a:t>According to ancient legend, the Greeks won the Trojan War by hiding soldiers in a large hollow wooden horse that was presented as a gift to the city of Troy. Once the horse was wheeled into the fortified city, the soldiers crept out of the horse during the night and attacked the unsuspecting defenders.</a:t>
            </a:r>
          </a:p>
          <a:p>
            <a:pPr lvl="1"/>
            <a:r>
              <a:rPr lang="en-US" dirty="0" smtClean="0"/>
              <a:t>A computer Trojan horse (or just Trojan) is an executable program that masquerades as performing a benign activity but also does something malicious. </a:t>
            </a:r>
          </a:p>
          <a:p>
            <a:pPr lvl="1"/>
            <a:r>
              <a:rPr lang="en-US" b="1" dirty="0" smtClean="0"/>
              <a:t>Unlike a virus that infects a system without the user’s knowledge or consent, a Trojan program is installed on the computer system with the user’s knowledge. What the Trojan conceals is its malicious payload.</a:t>
            </a:r>
            <a:endParaRPr lang="en-US" b="1" dirty="0"/>
          </a:p>
        </p:txBody>
      </p:sp>
      <p:sp>
        <p:nvSpPr>
          <p:cNvPr id="4" name="Slide Number Placeholder 3"/>
          <p:cNvSpPr>
            <a:spLocks noGrp="1"/>
          </p:cNvSpPr>
          <p:nvPr>
            <p:ph type="sldNum" sz="quarter" idx="12"/>
          </p:nvPr>
        </p:nvSpPr>
        <p:spPr/>
        <p:txBody>
          <a:bodyPr/>
          <a:lstStyle/>
          <a:p>
            <a:fld id="{2147A394-642B-2B49-8619-699A6DD0CBD3}" type="slidenum">
              <a:rPr lang="en-US" smtClean="0"/>
              <a:t>5</a:t>
            </a:fld>
            <a:endParaRPr lang="en-US"/>
          </a:p>
        </p:txBody>
      </p:sp>
    </p:spTree>
    <p:extLst>
      <p:ext uri="{BB962C8B-B14F-4D97-AF65-F5344CB8AC3E}">
        <p14:creationId xmlns:p14="http://schemas.microsoft.com/office/powerpoint/2010/main" val="1526823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Circulation/infection</a:t>
            </a:r>
            <a:endParaRPr lang="en-US" dirty="0"/>
          </a:p>
        </p:txBody>
      </p:sp>
      <p:pic>
        <p:nvPicPr>
          <p:cNvPr id="5" name="Picture 4"/>
          <p:cNvPicPr>
            <a:picLocks noChangeAspect="1"/>
          </p:cNvPicPr>
          <p:nvPr/>
        </p:nvPicPr>
        <p:blipFill>
          <a:blip r:embed="rId2"/>
          <a:stretch>
            <a:fillRect/>
          </a:stretch>
        </p:blipFill>
        <p:spPr>
          <a:xfrm>
            <a:off x="1777035" y="1810232"/>
            <a:ext cx="7874000" cy="2705100"/>
          </a:xfrm>
          <a:prstGeom prst="rect">
            <a:avLst/>
          </a:prstGeom>
        </p:spPr>
      </p:pic>
      <p:sp>
        <p:nvSpPr>
          <p:cNvPr id="7" name="TextBox 6"/>
          <p:cNvSpPr txBox="1"/>
          <p:nvPr/>
        </p:nvSpPr>
        <p:spPr>
          <a:xfrm>
            <a:off x="3920595" y="4634876"/>
            <a:ext cx="3586879" cy="369332"/>
          </a:xfrm>
          <a:prstGeom prst="rect">
            <a:avLst/>
          </a:prstGeom>
          <a:noFill/>
        </p:spPr>
        <p:txBody>
          <a:bodyPr wrap="none" rtlCol="0">
            <a:spAutoFit/>
          </a:bodyPr>
          <a:lstStyle/>
          <a:p>
            <a:r>
              <a:rPr lang="en-US" smtClean="0"/>
              <a:t>Summary of Virus, Worm and Trojan</a:t>
            </a:r>
            <a:endParaRPr lang="en-US"/>
          </a:p>
        </p:txBody>
      </p:sp>
      <p:sp>
        <p:nvSpPr>
          <p:cNvPr id="3" name="Slide Number Placeholder 2"/>
          <p:cNvSpPr>
            <a:spLocks noGrp="1"/>
          </p:cNvSpPr>
          <p:nvPr>
            <p:ph type="sldNum" sz="quarter" idx="12"/>
          </p:nvPr>
        </p:nvSpPr>
        <p:spPr/>
        <p:txBody>
          <a:bodyPr/>
          <a:lstStyle/>
          <a:p>
            <a:fld id="{2147A394-642B-2B49-8619-699A6DD0CBD3}" type="slidenum">
              <a:rPr lang="en-US" smtClean="0"/>
              <a:t>6</a:t>
            </a:fld>
            <a:endParaRPr lang="en-US"/>
          </a:p>
        </p:txBody>
      </p:sp>
    </p:spTree>
    <p:extLst>
      <p:ext uri="{BB962C8B-B14F-4D97-AF65-F5344CB8AC3E}">
        <p14:creationId xmlns:p14="http://schemas.microsoft.com/office/powerpoint/2010/main" val="1045021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Concealment</a:t>
            </a:r>
            <a:endParaRPr lang="en-US" dirty="0"/>
          </a:p>
        </p:txBody>
      </p:sp>
      <p:sp>
        <p:nvSpPr>
          <p:cNvPr id="3" name="Content Placeholder 2"/>
          <p:cNvSpPr>
            <a:spLocks noGrp="1"/>
          </p:cNvSpPr>
          <p:nvPr>
            <p:ph idx="1"/>
          </p:nvPr>
        </p:nvSpPr>
        <p:spPr/>
        <p:txBody>
          <a:bodyPr/>
          <a:lstStyle/>
          <a:p>
            <a:r>
              <a:rPr lang="en-US" dirty="0" smtClean="0"/>
              <a:t>Some types of malware have avoiding detection as a primary trait. The most common type of concealment malware first captured the public’s attention through music CDs.</a:t>
            </a:r>
          </a:p>
          <a:p>
            <a:r>
              <a:rPr lang="en-US" dirty="0" smtClean="0"/>
              <a:t>A rootkit is a set of software tools used to hide the actions or presence of other types of software.</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7</a:t>
            </a:fld>
            <a:endParaRPr lang="en-US"/>
          </a:p>
        </p:txBody>
      </p:sp>
    </p:spTree>
    <p:extLst>
      <p:ext uri="{BB962C8B-B14F-4D97-AF65-F5344CB8AC3E}">
        <p14:creationId xmlns:p14="http://schemas.microsoft.com/office/powerpoint/2010/main" val="905144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Concealment</a:t>
            </a:r>
            <a:endParaRPr lang="en-US" dirty="0"/>
          </a:p>
        </p:txBody>
      </p:sp>
      <p:pic>
        <p:nvPicPr>
          <p:cNvPr id="4" name="Content Placeholder 3"/>
          <p:cNvPicPr>
            <a:picLocks noGrp="1" noChangeAspect="1"/>
          </p:cNvPicPr>
          <p:nvPr>
            <p:ph idx="1"/>
          </p:nvPr>
        </p:nvPicPr>
        <p:blipFill>
          <a:blip r:embed="rId3"/>
          <a:stretch>
            <a:fillRect/>
          </a:stretch>
        </p:blipFill>
        <p:spPr>
          <a:xfrm>
            <a:off x="2159000" y="1690688"/>
            <a:ext cx="7874000" cy="3035300"/>
          </a:xfrm>
          <a:prstGeom prst="rect">
            <a:avLst/>
          </a:prstGeom>
        </p:spPr>
      </p:pic>
      <p:sp>
        <p:nvSpPr>
          <p:cNvPr id="5" name="TextBox 4"/>
          <p:cNvSpPr txBox="1"/>
          <p:nvPr/>
        </p:nvSpPr>
        <p:spPr>
          <a:xfrm>
            <a:off x="4546825" y="4932218"/>
            <a:ext cx="3098349" cy="369332"/>
          </a:xfrm>
          <a:prstGeom prst="rect">
            <a:avLst/>
          </a:prstGeom>
          <a:noFill/>
        </p:spPr>
        <p:txBody>
          <a:bodyPr wrap="none" rtlCol="0">
            <a:spAutoFit/>
          </a:bodyPr>
          <a:lstStyle/>
          <a:p>
            <a:r>
              <a:rPr lang="en-US" dirty="0" smtClean="0"/>
              <a:t>Computer infected with rootkit</a:t>
            </a:r>
            <a:endParaRPr lang="en-US" dirty="0"/>
          </a:p>
        </p:txBody>
      </p:sp>
      <p:sp>
        <p:nvSpPr>
          <p:cNvPr id="3" name="Slide Number Placeholder 2"/>
          <p:cNvSpPr>
            <a:spLocks noGrp="1"/>
          </p:cNvSpPr>
          <p:nvPr>
            <p:ph type="sldNum" sz="quarter" idx="12"/>
          </p:nvPr>
        </p:nvSpPr>
        <p:spPr/>
        <p:txBody>
          <a:bodyPr/>
          <a:lstStyle/>
          <a:p>
            <a:fld id="{2147A394-642B-2B49-8619-699A6DD0CBD3}" type="slidenum">
              <a:rPr lang="en-US" smtClean="0"/>
              <a:t>8</a:t>
            </a:fld>
            <a:endParaRPr lang="en-US"/>
          </a:p>
        </p:txBody>
      </p:sp>
    </p:spTree>
    <p:extLst>
      <p:ext uri="{BB962C8B-B14F-4D97-AF65-F5344CB8AC3E}">
        <p14:creationId xmlns:p14="http://schemas.microsoft.com/office/powerpoint/2010/main" val="1054200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Payload capabilities</a:t>
            </a:r>
            <a:endParaRPr lang="en-US" dirty="0"/>
          </a:p>
        </p:txBody>
      </p:sp>
      <p:sp>
        <p:nvSpPr>
          <p:cNvPr id="3" name="Content Placeholder 2"/>
          <p:cNvSpPr>
            <a:spLocks noGrp="1"/>
          </p:cNvSpPr>
          <p:nvPr>
            <p:ph idx="1"/>
          </p:nvPr>
        </p:nvSpPr>
        <p:spPr/>
        <p:txBody>
          <a:bodyPr/>
          <a:lstStyle/>
          <a:p>
            <a:r>
              <a:rPr lang="en-US" dirty="0"/>
              <a:t>The destructive power of malware is to be found in its payload capabilities. The primary pay-load capabilities are to collect data, delete data, modify system security settings, and launch attacks</a:t>
            </a:r>
            <a:r>
              <a:rPr lang="en-US" dirty="0" smtClean="0"/>
              <a:t>.</a:t>
            </a:r>
          </a:p>
          <a:p>
            <a:r>
              <a:rPr lang="en-US" dirty="0"/>
              <a:t>Collect Data - Different types of malware are designed to collect important data from the user’s computer and make it available to the attacker</a:t>
            </a:r>
            <a:r>
              <a:rPr lang="en-US" dirty="0" smtClean="0"/>
              <a:t>.</a:t>
            </a:r>
          </a:p>
          <a:p>
            <a:pPr lvl="1"/>
            <a:r>
              <a:rPr lang="en-US" dirty="0"/>
              <a:t>Spyware </a:t>
            </a:r>
            <a:r>
              <a:rPr lang="en-US" dirty="0" smtClean="0"/>
              <a:t>– A software </a:t>
            </a:r>
            <a:r>
              <a:rPr lang="en-US" dirty="0"/>
              <a:t>that secretly spies on users by collecting information without their consent.</a:t>
            </a:r>
            <a:endParaRPr lang="en-US" dirty="0" smtClean="0"/>
          </a:p>
          <a:p>
            <a:pPr lvl="1"/>
            <a:r>
              <a:rPr lang="en-US" dirty="0" smtClean="0"/>
              <a:t>Adware - </a:t>
            </a:r>
          </a:p>
          <a:p>
            <a:pPr lvl="1"/>
            <a:r>
              <a:rPr lang="en-US" dirty="0" err="1" smtClean="0"/>
              <a:t>Ransomware</a:t>
            </a:r>
            <a:endParaRPr lang="en-US" dirty="0"/>
          </a:p>
        </p:txBody>
      </p:sp>
      <p:sp>
        <p:nvSpPr>
          <p:cNvPr id="4" name="Slide Number Placeholder 3"/>
          <p:cNvSpPr>
            <a:spLocks noGrp="1"/>
          </p:cNvSpPr>
          <p:nvPr>
            <p:ph type="sldNum" sz="quarter" idx="12"/>
          </p:nvPr>
        </p:nvSpPr>
        <p:spPr/>
        <p:txBody>
          <a:bodyPr/>
          <a:lstStyle/>
          <a:p>
            <a:fld id="{2147A394-642B-2B49-8619-699A6DD0CBD3}" type="slidenum">
              <a:rPr lang="en-US" smtClean="0"/>
              <a:t>9</a:t>
            </a:fld>
            <a:endParaRPr lang="en-US"/>
          </a:p>
        </p:txBody>
      </p:sp>
    </p:spTree>
    <p:extLst>
      <p:ext uri="{BB962C8B-B14F-4D97-AF65-F5344CB8AC3E}">
        <p14:creationId xmlns:p14="http://schemas.microsoft.com/office/powerpoint/2010/main" val="7169362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1987</Words>
  <Application>Microsoft Macintosh PowerPoint</Application>
  <PresentationFormat>Widescreen</PresentationFormat>
  <Paragraphs>159</Paragraphs>
  <Slides>25</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Malware &amp; Social Engineering Attacks</vt:lpstr>
      <vt:lpstr>Objectives</vt:lpstr>
      <vt:lpstr>Malware</vt:lpstr>
      <vt:lpstr>Circulation/infection</vt:lpstr>
      <vt:lpstr>Circulation/infection</vt:lpstr>
      <vt:lpstr>Circulation/infection</vt:lpstr>
      <vt:lpstr>Concealment</vt:lpstr>
      <vt:lpstr>Concealment</vt:lpstr>
      <vt:lpstr>Payload capabilities</vt:lpstr>
      <vt:lpstr>Payload capabilities-collect data</vt:lpstr>
      <vt:lpstr>Payload capabilities – collect data</vt:lpstr>
      <vt:lpstr>Payload capabilities – collect data</vt:lpstr>
      <vt:lpstr>Payload capabilities – collect data</vt:lpstr>
      <vt:lpstr>Payload capabilities – delete data</vt:lpstr>
      <vt:lpstr>Payload capabilities – modify data</vt:lpstr>
      <vt:lpstr>Payload capabilities – launch attacks</vt:lpstr>
      <vt:lpstr>Social engineering attacks</vt:lpstr>
      <vt:lpstr>Social engineering attacks</vt:lpstr>
      <vt:lpstr>Psychological approaches</vt:lpstr>
      <vt:lpstr>Psychological approaches</vt:lpstr>
      <vt:lpstr>Psychological approaches</vt:lpstr>
      <vt:lpstr>Psychological approaches</vt:lpstr>
      <vt:lpstr>Physical procedures</vt:lpstr>
      <vt:lpstr>Physical procedures</vt:lpstr>
      <vt:lpstr>Summary</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Malware &amp; Social Engineering Attacks</dc:title>
  <dc:creator>Danish Khan</dc:creator>
  <cp:lastModifiedBy>Danish Khan</cp:lastModifiedBy>
  <cp:revision>2</cp:revision>
  <dcterms:created xsi:type="dcterms:W3CDTF">2016-12-12T13:09:22Z</dcterms:created>
  <dcterms:modified xsi:type="dcterms:W3CDTF">2016-12-12T13:11:18Z</dcterms:modified>
</cp:coreProperties>
</file>

<file path=docProps/thumbnail.jpeg>
</file>